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9864" autoAdjust="0"/>
  </p:normalViewPr>
  <p:slideViewPr>
    <p:cSldViewPr snapToGrid="0">
      <p:cViewPr>
        <p:scale>
          <a:sx n="69" d="100"/>
          <a:sy n="69" d="100"/>
        </p:scale>
        <p:origin x="1094" y="26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9B217-47EC-431B-B4C8-5DCB104A3459}" type="datetimeFigureOut">
              <a:rPr lang="en-US" smtClean="0"/>
              <a:t>11/16/2016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E0DEA-A71D-4049-92E3-42C235626963}" type="slidenum">
              <a:rPr lang="en-US" smtClean="0"/>
              <a:t>‹#›</a:t>
            </a:fld>
            <a:endParaRPr lang="en-US"/>
          </a:p>
        </p:txBody>
      </p:sp>
    </p:spTree>
    <p:extLst>
      <p:ext uri="{BB962C8B-B14F-4D97-AF65-F5344CB8AC3E}">
        <p14:creationId xmlns:p14="http://schemas.microsoft.com/office/powerpoint/2010/main" val="340566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sure to mention the author. </a:t>
            </a:r>
            <a:r>
              <a:rPr lang="en-US" sz="1200" b="0" i="0" u="none" strike="noStrike" kern="1200" baseline="0" dirty="0">
                <a:solidFill>
                  <a:schemeClr val="tx1"/>
                </a:solidFill>
                <a:latin typeface="+mn-lt"/>
                <a:ea typeface="+mn-ea"/>
                <a:cs typeface="+mn-cs"/>
              </a:rPr>
              <a:t>D. San-gee-</a:t>
            </a:r>
            <a:r>
              <a:rPr lang="en-US" sz="1200" b="0" i="0" u="none" strike="noStrike" kern="1200" baseline="0" dirty="0" err="1">
                <a:solidFill>
                  <a:schemeClr val="tx1"/>
                </a:solidFill>
                <a:latin typeface="+mn-lt"/>
                <a:ea typeface="+mn-ea"/>
                <a:cs typeface="+mn-cs"/>
              </a:rPr>
              <a:t>tha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P. Dee-pa</a:t>
            </a:r>
            <a:endParaRPr lang="en-US" dirty="0"/>
          </a:p>
        </p:txBody>
      </p:sp>
      <p:sp>
        <p:nvSpPr>
          <p:cNvPr id="4" name="Slide Number Placeholder 3"/>
          <p:cNvSpPr>
            <a:spLocks noGrp="1"/>
          </p:cNvSpPr>
          <p:nvPr>
            <p:ph type="sldNum" sz="quarter" idx="10"/>
          </p:nvPr>
        </p:nvSpPr>
        <p:spPr/>
        <p:txBody>
          <a:bodyPr/>
          <a:lstStyle/>
          <a:p>
            <a:fld id="{DE7E0DEA-A71D-4049-92E3-42C235626963}" type="slidenum">
              <a:rPr lang="en-US" smtClean="0"/>
              <a:t>1</a:t>
            </a:fld>
            <a:endParaRPr lang="en-US"/>
          </a:p>
        </p:txBody>
      </p:sp>
    </p:spTree>
    <p:extLst>
      <p:ext uri="{BB962C8B-B14F-4D97-AF65-F5344CB8AC3E}">
        <p14:creationId xmlns:p14="http://schemas.microsoft.com/office/powerpoint/2010/main" val="412798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a:t>
            </a:r>
            <a:r>
              <a:rPr lang="en-US" sz="1200" kern="1200" baseline="0" dirty="0">
                <a:solidFill>
                  <a:schemeClr val="tx1"/>
                </a:solidFill>
                <a:effectLst/>
                <a:latin typeface="+mn-lt"/>
                <a:ea typeface="+mn-ea"/>
                <a:cs typeface="+mn-cs"/>
              </a:rPr>
              <a:t> an effective edge detection mechanism helps to extract useful information from the image. </a:t>
            </a:r>
            <a:r>
              <a:rPr lang="en-US" sz="1200" kern="1200" dirty="0">
                <a:solidFill>
                  <a:schemeClr val="tx1"/>
                </a:solidFill>
                <a:effectLst/>
                <a:latin typeface="+mn-lt"/>
                <a:ea typeface="+mn-ea"/>
                <a:cs typeface="+mn-cs"/>
              </a:rPr>
              <a:t>Implementing edge detection algorithm is difficult due to lighting conditions, interference as noise and limitation of enough processing speed.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Block Level to detect edges without loss. It uses Sobel operator, Gradient Approximation method for the magnitude and orientation, non-maximum suppression, block classification for adaptive thresholding and existing hysterics thresholding. They used pipelining to reduce latency.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Sensitive to noise and inaccurate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Prewitt: Similar to Sobel and used 3X3</a:t>
            </a:r>
            <a:r>
              <a:rPr lang="en-US" sz="1200" kern="1200" baseline="0" dirty="0">
                <a:solidFill>
                  <a:schemeClr val="tx1"/>
                </a:solidFill>
                <a:effectLst/>
                <a:latin typeface="+mn-lt"/>
                <a:ea typeface="+mn-ea"/>
                <a:cs typeface="+mn-cs"/>
              </a:rPr>
              <a:t> kernel to detect vertical and horizontal edges using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Sobel:  Trying to find the edge or intensity difference</a:t>
            </a:r>
            <a:r>
              <a:rPr lang="en-US" sz="1200" kern="1200" baseline="0" dirty="0">
                <a:solidFill>
                  <a:schemeClr val="tx1"/>
                </a:solidFill>
                <a:effectLst/>
                <a:latin typeface="+mn-lt"/>
                <a:ea typeface="+mn-ea"/>
                <a:cs typeface="+mn-cs"/>
              </a:rPr>
              <a:t> based on </a:t>
            </a:r>
            <a:r>
              <a:rPr lang="en-US" sz="1200" kern="1200" baseline="0" dirty="0" err="1">
                <a:solidFill>
                  <a:schemeClr val="tx1"/>
                </a:solidFill>
                <a:effectLst/>
                <a:latin typeface="+mn-lt"/>
                <a:ea typeface="+mn-ea"/>
                <a:cs typeface="+mn-cs"/>
              </a:rPr>
              <a:t>sobel</a:t>
            </a:r>
            <a:r>
              <a:rPr lang="en-US" sz="1200" kern="1200" baseline="0" dirty="0">
                <a:solidFill>
                  <a:schemeClr val="tx1"/>
                </a:solidFill>
                <a:effectLst/>
                <a:latin typeface="+mn-lt"/>
                <a:ea typeface="+mn-ea"/>
                <a:cs typeface="+mn-cs"/>
              </a:rPr>
              <a:t> operators. Tend to be noisy due to the limited kernel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Robert: Uses</a:t>
            </a:r>
            <a:r>
              <a:rPr lang="en-US" sz="1200" kern="1200" baseline="0" dirty="0">
                <a:solidFill>
                  <a:schemeClr val="tx1"/>
                </a:solidFill>
                <a:effectLst/>
                <a:latin typeface="+mn-lt"/>
                <a:ea typeface="+mn-ea"/>
                <a:cs typeface="+mn-cs"/>
              </a:rPr>
              <a:t> 2*2 using -1, +1, 0</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Lack of</a:t>
            </a:r>
            <a:r>
              <a:rPr lang="en-US" sz="1200" kern="1200" baseline="0" dirty="0">
                <a:solidFill>
                  <a:schemeClr val="tx1"/>
                </a:solidFill>
                <a:effectLst/>
                <a:latin typeface="+mn-lt"/>
                <a:ea typeface="+mn-ea"/>
                <a:cs typeface="+mn-cs"/>
              </a:rPr>
              <a:t> orientation of edges due to Laplacian filter and error around the corners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Laplacian of Gaussian:  using convolution filter and using a kernel with different weighting</a:t>
            </a:r>
            <a:r>
              <a:rPr lang="en-US" sz="1200" kern="1200" baseline="0" dirty="0">
                <a:solidFill>
                  <a:schemeClr val="tx1"/>
                </a:solidFill>
                <a:effectLst/>
                <a:latin typeface="+mn-lt"/>
                <a:ea typeface="+mn-ea"/>
                <a:cs typeface="+mn-cs"/>
              </a:rPr>
              <a:t> or using difference of Gaussian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Canny edge detector: (frame-level) Improve other limitation but affected by Computation cost and Latency. Use distributed edge detection that is shown by </a:t>
            </a:r>
            <a:r>
              <a:rPr lang="en-US" sz="1200" kern="1200" dirty="0" err="1">
                <a:solidFill>
                  <a:schemeClr val="tx1"/>
                </a:solidFill>
                <a:effectLst/>
                <a:latin typeface="+mn-lt"/>
                <a:ea typeface="+mn-ea"/>
                <a:cs typeface="+mn-cs"/>
              </a:rPr>
              <a:t>Qiau</a:t>
            </a:r>
            <a:r>
              <a:rPr lang="en-US" sz="1200" kern="1200" dirty="0">
                <a:solidFill>
                  <a:schemeClr val="tx1"/>
                </a:solidFill>
                <a:effectLst/>
                <a:latin typeface="+mn-lt"/>
                <a:ea typeface="+mn-ea"/>
                <a:cs typeface="+mn-cs"/>
              </a:rPr>
              <a:t> Xu. et al which has accuracy issue. Used</a:t>
            </a:r>
            <a:r>
              <a:rPr lang="en-US" sz="1200" kern="1200" baseline="0" dirty="0">
                <a:solidFill>
                  <a:schemeClr val="tx1"/>
                </a:solidFill>
                <a:effectLst/>
                <a:latin typeface="+mn-lt"/>
                <a:ea typeface="+mn-ea"/>
                <a:cs typeface="+mn-cs"/>
              </a:rPr>
              <a:t> Gaussian, </a:t>
            </a:r>
            <a:r>
              <a:rPr lang="en-US" sz="1200" kern="1200" baseline="0" dirty="0" err="1">
                <a:solidFill>
                  <a:schemeClr val="tx1"/>
                </a:solidFill>
                <a:effectLst/>
                <a:latin typeface="+mn-lt"/>
                <a:ea typeface="+mn-ea"/>
                <a:cs typeface="+mn-cs"/>
              </a:rPr>
              <a:t>sobel</a:t>
            </a:r>
            <a:r>
              <a:rPr lang="en-US" sz="1200" kern="1200" baseline="0" dirty="0">
                <a:solidFill>
                  <a:schemeClr val="tx1"/>
                </a:solidFill>
                <a:effectLst/>
                <a:latin typeface="+mn-lt"/>
                <a:ea typeface="+mn-ea"/>
                <a:cs typeface="+mn-cs"/>
              </a:rPr>
              <a:t> operator (thinning the edges of the input)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Based on three preference : good detection, good localization, only one response to a single edge.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E7E0DEA-A71D-4049-92E3-42C235626963}" type="slidenum">
              <a:rPr lang="en-US" smtClean="0"/>
              <a:t>2</a:t>
            </a:fld>
            <a:endParaRPr lang="en-US"/>
          </a:p>
        </p:txBody>
      </p:sp>
    </p:spTree>
    <p:extLst>
      <p:ext uri="{BB962C8B-B14F-4D97-AF65-F5344CB8AC3E}">
        <p14:creationId xmlns:p14="http://schemas.microsoft.com/office/powerpoint/2010/main" val="384351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paper propose better approximation method to increase the accuracy, block-level detection as proposed in </a:t>
            </a:r>
            <a:r>
              <a:rPr lang="en-US" sz="1200" kern="1200" dirty="0" err="1">
                <a:solidFill>
                  <a:schemeClr val="tx1"/>
                </a:solidFill>
                <a:effectLst/>
                <a:latin typeface="+mn-lt"/>
                <a:ea typeface="+mn-ea"/>
                <a:cs typeface="+mn-cs"/>
              </a:rPr>
              <a:t>Qiau</a:t>
            </a:r>
            <a:r>
              <a:rPr lang="en-US" sz="1200" kern="1200" dirty="0">
                <a:solidFill>
                  <a:schemeClr val="tx1"/>
                </a:solidFill>
                <a:effectLst/>
                <a:latin typeface="+mn-lt"/>
                <a:ea typeface="+mn-ea"/>
                <a:cs typeface="+mn-cs"/>
              </a:rPr>
              <a:t> Xu and a calculation that uses local blocks for high and low threshold approximation , this helps to suppress excessive edges in smooth region and preserve significant edges in high-detailed edges.</a:t>
            </a:r>
            <a:endParaRPr lang="en-US" dirty="0"/>
          </a:p>
        </p:txBody>
      </p:sp>
      <p:sp>
        <p:nvSpPr>
          <p:cNvPr id="4" name="Slide Number Placeholder 3"/>
          <p:cNvSpPr>
            <a:spLocks noGrp="1"/>
          </p:cNvSpPr>
          <p:nvPr>
            <p:ph type="sldNum" sz="quarter" idx="10"/>
          </p:nvPr>
        </p:nvSpPr>
        <p:spPr/>
        <p:txBody>
          <a:bodyPr/>
          <a:lstStyle/>
          <a:p>
            <a:fld id="{DE7E0DEA-A71D-4049-92E3-42C235626963}" type="slidenum">
              <a:rPr lang="en-US" smtClean="0"/>
              <a:t>3</a:t>
            </a:fld>
            <a:endParaRPr lang="en-US"/>
          </a:p>
        </p:txBody>
      </p:sp>
    </p:spTree>
    <p:extLst>
      <p:ext uri="{BB962C8B-B14F-4D97-AF65-F5344CB8AC3E}">
        <p14:creationId xmlns:p14="http://schemas.microsoft.com/office/powerpoint/2010/main" val="3731087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[Explain the difference there] </a:t>
            </a:r>
          </a:p>
          <a:p>
            <a:r>
              <a:rPr lang="en-US" sz="1200" kern="1200" dirty="0">
                <a:solidFill>
                  <a:schemeClr val="tx1"/>
                </a:solidFill>
                <a:effectLst/>
                <a:latin typeface="+mn-lt"/>
                <a:ea typeface="+mn-ea"/>
                <a:cs typeface="+mn-cs"/>
              </a:rPr>
              <a:t>The traditional computation uses separate gradient magnitude and orientation. X and Y are calculated using convolution using gradient mask.  The magnitude and direction are related to strength and orientation. Traditionally per pixel calculation is made over here per block. Due to consideration of the thresholds as a whole pictures, there is an introduction of excessive edges even when there is not discontinuity or loss of significant edges.  It uses NMS &gt; converts blurred edges to sharp edges by preserving local maxima and surpassing local minima. Hysteresis thresholding remove noise </a:t>
            </a:r>
            <a:r>
              <a:rPr lang="en-US" sz="1200" kern="1200" dirty="0" err="1">
                <a:solidFill>
                  <a:schemeClr val="tx1"/>
                </a:solidFill>
                <a:effectLst/>
                <a:latin typeface="+mn-lt"/>
                <a:ea typeface="+mn-ea"/>
                <a:cs typeface="+mn-cs"/>
              </a:rPr>
              <a:t>pixle</a:t>
            </a:r>
            <a:r>
              <a:rPr lang="en-US" sz="1200" kern="1200" dirty="0">
                <a:solidFill>
                  <a:schemeClr val="tx1"/>
                </a:solidFill>
                <a:effectLst/>
                <a:latin typeface="+mn-lt"/>
                <a:ea typeface="+mn-ea"/>
                <a:cs typeface="+mn-cs"/>
              </a:rPr>
              <a:t> caused by noise and illumination. Compare gradient with thresholds and create continues map.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Proposed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difference is it is applied on the block level.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MXM is divided to NXN non-overlapping blocks of size </a:t>
            </a:r>
            <a:r>
              <a:rPr lang="en-US" sz="1200" kern="1200" dirty="0" err="1">
                <a:solidFill>
                  <a:schemeClr val="tx1"/>
                </a:solidFill>
                <a:effectLst/>
                <a:latin typeface="+mn-lt"/>
                <a:ea typeface="+mn-ea"/>
                <a:cs typeface="+mn-cs"/>
              </a:rPr>
              <a:t>mXm</a:t>
            </a:r>
            <a:r>
              <a:rPr lang="en-US" sz="1200" kern="1200" dirty="0">
                <a:solidFill>
                  <a:schemeClr val="tx1"/>
                </a:solidFill>
                <a:effectLst/>
                <a:latin typeface="+mn-lt"/>
                <a:ea typeface="+mn-ea"/>
                <a:cs typeface="+mn-cs"/>
              </a:rPr>
              <a:t> with n-bits.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k*k overlapping blocks…k=m+2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Sobel operator is used as a gradient mask since it combines differentiation and Gaussian smoothing. More weight is allocated to pixel intensities around edges. Sobel is not highly accurate for edge identification. So, we use the overflow bit (</a:t>
            </a:r>
            <a:r>
              <a:rPr lang="en-US" sz="1200" kern="1200" dirty="0" err="1">
                <a:solidFill>
                  <a:schemeClr val="tx1"/>
                </a:solidFill>
                <a:effectLst/>
                <a:latin typeface="+mn-lt"/>
                <a:ea typeface="+mn-ea"/>
                <a:cs typeface="+mn-cs"/>
              </a:rPr>
              <a:t>flag_x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flag_y</a:t>
            </a:r>
            <a:r>
              <a:rPr lang="en-US" sz="1200" kern="1200" dirty="0">
                <a:solidFill>
                  <a:schemeClr val="tx1"/>
                </a:solidFill>
                <a:effectLst/>
                <a:latin typeface="+mn-lt"/>
                <a:ea typeface="+mn-ea"/>
                <a:cs typeface="+mn-cs"/>
              </a:rPr>
              <a:t>) to show the sign. If overflow occurs the it is positive and if overflow didn’t occur then it is negative. Negative values are represented by two’s compliment.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gradient orientation is calculated by taking the tan of </a:t>
            </a:r>
            <a:r>
              <a:rPr lang="en-US" sz="1200" kern="1200" baseline="0" dirty="0" err="1">
                <a:solidFill>
                  <a:schemeClr val="tx1"/>
                </a:solidFill>
                <a:effectLst/>
                <a:latin typeface="+mn-lt"/>
                <a:ea typeface="+mn-ea"/>
                <a:cs typeface="+mn-cs"/>
              </a:rPr>
              <a:t>fy</a:t>
            </a:r>
            <a:r>
              <a:rPr lang="en-US" sz="1200" kern="1200" baseline="0" dirty="0">
                <a:solidFill>
                  <a:schemeClr val="tx1"/>
                </a:solidFill>
                <a:effectLst/>
                <a:latin typeface="+mn-lt"/>
                <a:ea typeface="+mn-ea"/>
                <a:cs typeface="+mn-cs"/>
              </a:rPr>
              <a:t>/</a:t>
            </a:r>
            <a:r>
              <a:rPr lang="en-US" sz="1200" kern="1200" baseline="0" dirty="0" err="1">
                <a:solidFill>
                  <a:schemeClr val="tx1"/>
                </a:solidFill>
                <a:effectLst/>
                <a:latin typeface="+mn-lt"/>
                <a:ea typeface="+mn-ea"/>
                <a:cs typeface="+mn-cs"/>
              </a:rPr>
              <a:t>fx</a:t>
            </a:r>
            <a:r>
              <a:rPr lang="en-US" sz="1200" kern="1200" baseline="0" dirty="0">
                <a:solidFill>
                  <a:schemeClr val="tx1"/>
                </a:solidFill>
                <a:effectLst/>
                <a:latin typeface="+mn-lt"/>
                <a:ea typeface="+mn-ea"/>
                <a:cs typeface="+mn-cs"/>
              </a:rPr>
              <a:t> in a shift operation.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E7E0DEA-A71D-4049-92E3-42C235626963}" type="slidenum">
              <a:rPr lang="en-US" smtClean="0"/>
              <a:t>4</a:t>
            </a:fld>
            <a:endParaRPr lang="en-US"/>
          </a:p>
        </p:txBody>
      </p:sp>
    </p:spTree>
    <p:extLst>
      <p:ext uri="{BB962C8B-B14F-4D97-AF65-F5344CB8AC3E}">
        <p14:creationId xmlns:p14="http://schemas.microsoft.com/office/powerpoint/2010/main" val="185441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7E0DEA-A71D-4049-92E3-42C235626963}" type="slidenum">
              <a:rPr lang="en-US" smtClean="0"/>
              <a:t>5</a:t>
            </a:fld>
            <a:endParaRPr lang="en-US"/>
          </a:p>
        </p:txBody>
      </p:sp>
    </p:spTree>
    <p:extLst>
      <p:ext uri="{BB962C8B-B14F-4D97-AF65-F5344CB8AC3E}">
        <p14:creationId xmlns:p14="http://schemas.microsoft.com/office/powerpoint/2010/main" val="139117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edge-</a:t>
            </a:r>
            <a:r>
              <a:rPr lang="en-US" baseline="0" dirty="0" err="1"/>
              <a:t>thinnining</a:t>
            </a:r>
            <a:r>
              <a:rPr lang="en-US" baseline="0" dirty="0"/>
              <a:t> to preserve local maxima</a:t>
            </a:r>
          </a:p>
          <a:p>
            <a:r>
              <a:rPr lang="en-US" baseline="0" dirty="0"/>
              <a:t>Selector finds </a:t>
            </a:r>
            <a:r>
              <a:rPr lang="en-US" baseline="0" dirty="0" err="1"/>
              <a:t>pixles</a:t>
            </a:r>
            <a:r>
              <a:rPr lang="en-US" baseline="0" dirty="0"/>
              <a:t> that are in direction </a:t>
            </a:r>
            <a:r>
              <a:rPr lang="en-US" baseline="0" dirty="0" err="1"/>
              <a:t>equalivalent</a:t>
            </a:r>
            <a:r>
              <a:rPr lang="en-US" baseline="0" dirty="0"/>
              <a:t> to current </a:t>
            </a:r>
            <a:r>
              <a:rPr lang="en-US" baseline="0" dirty="0" err="1"/>
              <a:t>pixle</a:t>
            </a:r>
            <a:r>
              <a:rPr lang="en-US" baseline="0" dirty="0"/>
              <a:t> direction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DE7E0DEA-A71D-4049-92E3-42C235626963}" type="slidenum">
              <a:rPr lang="en-US" smtClean="0"/>
              <a:t>6</a:t>
            </a:fld>
            <a:endParaRPr lang="en-US"/>
          </a:p>
        </p:txBody>
      </p:sp>
    </p:spTree>
    <p:extLst>
      <p:ext uri="{BB962C8B-B14F-4D97-AF65-F5344CB8AC3E}">
        <p14:creationId xmlns:p14="http://schemas.microsoft.com/office/powerpoint/2010/main" val="73282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8A87A34-81AB-432B-8DAE-1953F412C126}" type="datetimeFigureOut">
              <a:rPr lang="en-US" smtClean="0"/>
              <a:t>11/16/2016</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910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9364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30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2557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8A87A34-81AB-432B-8DAE-1953F412C126}" type="datetimeFigureOut">
              <a:rPr lang="en-US" smtClean="0"/>
              <a:t>11/16/2016</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4585008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318561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572118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2167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0031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48A87A34-81AB-432B-8DAE-1953F412C126}" type="datetimeFigureOut">
              <a:rPr lang="en-US" smtClean="0"/>
              <a:t>11/16/2016</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4058537"/>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48A87A34-81AB-432B-8DAE-1953F412C126}" type="datetimeFigureOut">
              <a:rPr lang="en-US" smtClean="0"/>
              <a:t>11/16/2016</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9743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8A87A34-81AB-432B-8DAE-1953F412C126}" type="datetimeFigureOut">
              <a:rPr lang="en-US" smtClean="0"/>
              <a:pPr/>
              <a:t>11/16/2016</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127511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FPGA implementation of cost-effective robust Canny edge detection algorithm</a:t>
            </a:r>
          </a:p>
        </p:txBody>
      </p:sp>
      <p:sp>
        <p:nvSpPr>
          <p:cNvPr id="3" name="Subtitle 2"/>
          <p:cNvSpPr>
            <a:spLocks noGrp="1"/>
          </p:cNvSpPr>
          <p:nvPr>
            <p:ph type="subTitle" idx="1"/>
          </p:nvPr>
        </p:nvSpPr>
        <p:spPr/>
        <p:txBody>
          <a:bodyPr/>
          <a:lstStyle/>
          <a:p>
            <a:r>
              <a:rPr lang="en-US" dirty="0"/>
              <a:t>By Sangeetha D. and P. </a:t>
            </a:r>
            <a:r>
              <a:rPr lang="en-US" dirty="0" err="1"/>
              <a:t>DeePA</a:t>
            </a:r>
            <a:endParaRPr lang="en-US" dirty="0"/>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69749703"/>
      </p:ext>
    </p:extLst>
  </p:cSld>
  <p:clrMapOvr>
    <a:masterClrMapping/>
  </p:clrMapOvr>
  <mc:AlternateContent xmlns:mc="http://schemas.openxmlformats.org/markup-compatibility/2006">
    <mc:Choice xmlns:p14="http://schemas.microsoft.com/office/powerpoint/2010/main" Requires="p14">
      <p:transition spd="slow" p14:dur="2000" advTm="20385"/>
    </mc:Choice>
    <mc:Fallback>
      <p:transition spd="slow" advTm="20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636007" y="961562"/>
            <a:ext cx="6638929" cy="3347011"/>
          </a:xfrm>
          <a:prstGeom prst="rect">
            <a:avLst/>
          </a:prstGeom>
        </p:spPr>
      </p:pic>
      <p:sp>
        <p:nvSpPr>
          <p:cNvPr id="2" name="Title 1"/>
          <p:cNvSpPr>
            <a:spLocks noGrp="1"/>
          </p:cNvSpPr>
          <p:nvPr>
            <p:ph type="title"/>
          </p:nvPr>
        </p:nvSpPr>
        <p:spPr>
          <a:xfrm>
            <a:off x="1251679" y="645107"/>
            <a:ext cx="3384329" cy="1640894"/>
          </a:xfrm>
        </p:spPr>
        <p:txBody>
          <a:bodyPr anchor="t">
            <a:normAutofit/>
          </a:bodyPr>
          <a:lstStyle/>
          <a:p>
            <a:endParaRPr lang="en-US" sz="4000"/>
          </a:p>
        </p:txBody>
      </p:sp>
      <p:sp>
        <p:nvSpPr>
          <p:cNvPr id="3" name="Content Placeholder 2"/>
          <p:cNvSpPr>
            <a:spLocks noGrp="1"/>
          </p:cNvSpPr>
          <p:nvPr>
            <p:ph idx="1"/>
          </p:nvPr>
        </p:nvSpPr>
        <p:spPr>
          <a:xfrm>
            <a:off x="1251679" y="2286001"/>
            <a:ext cx="3384330" cy="3940844"/>
          </a:xfrm>
        </p:spPr>
        <p:txBody>
          <a:bodyPr>
            <a:normAutofit/>
          </a:bodyPr>
          <a:lstStyle/>
          <a:p>
            <a:r>
              <a:rPr lang="en-US" sz="3200" dirty="0"/>
              <a:t>RESOURCE UTILIZATION</a:t>
            </a:r>
          </a:p>
          <a:p>
            <a:r>
              <a:rPr lang="en-US" sz="3200" dirty="0"/>
              <a:t>EXCUTION  TIME</a:t>
            </a:r>
          </a:p>
          <a:p>
            <a:endParaRPr lang="en-US" dirty="0"/>
          </a:p>
          <a:p>
            <a:endParaRPr lang="en-US" dirty="0"/>
          </a:p>
          <a:p>
            <a:endParaRPr lang="en-US" dirty="0"/>
          </a:p>
        </p:txBody>
      </p:sp>
      <p:pic>
        <p:nvPicPr>
          <p:cNvPr id="5" name="Picture 4"/>
          <p:cNvPicPr>
            <a:picLocks noChangeAspect="1"/>
          </p:cNvPicPr>
          <p:nvPr/>
        </p:nvPicPr>
        <p:blipFill>
          <a:blip r:embed="rId5"/>
          <a:stretch>
            <a:fillRect/>
          </a:stretch>
        </p:blipFill>
        <p:spPr>
          <a:xfrm>
            <a:off x="4636008" y="4256423"/>
            <a:ext cx="7010400" cy="189547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00149580"/>
      </p:ext>
    </p:extLst>
  </p:cSld>
  <p:clrMapOvr>
    <a:masterClrMapping/>
  </p:clrMapOvr>
  <mc:AlternateContent xmlns:mc="http://schemas.openxmlformats.org/markup-compatibility/2006">
    <mc:Choice xmlns:p14="http://schemas.microsoft.com/office/powerpoint/2010/main" Requires="p14">
      <p:transition spd="slow" p14:dur="2000" advTm="33247"/>
    </mc:Choice>
    <mc:Fallback>
      <p:transition spd="slow" advTm="33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works</a:t>
            </a:r>
            <a:br>
              <a:rPr lang="en-US" dirty="0"/>
            </a:br>
            <a:endParaRPr lang="en-US" dirty="0"/>
          </a:p>
        </p:txBody>
      </p:sp>
      <p:sp>
        <p:nvSpPr>
          <p:cNvPr id="3" name="Content Placeholder 2"/>
          <p:cNvSpPr>
            <a:spLocks noGrp="1"/>
          </p:cNvSpPr>
          <p:nvPr>
            <p:ph idx="1"/>
          </p:nvPr>
        </p:nvSpPr>
        <p:spPr/>
        <p:txBody>
          <a:bodyPr>
            <a:normAutofit/>
          </a:bodyPr>
          <a:lstStyle/>
          <a:p>
            <a:r>
              <a:rPr lang="en-US" sz="3200" dirty="0"/>
              <a:t>FASTER WITH LESS HARDWARE</a:t>
            </a:r>
          </a:p>
          <a:p>
            <a:r>
              <a:rPr lang="en-US" sz="3200" dirty="0"/>
              <a:t>INEFFICENET FOR SENSATIVE SYSTEMS</a:t>
            </a:r>
          </a:p>
          <a:p>
            <a:r>
              <a:rPr lang="en-US" sz="3200" dirty="0"/>
              <a:t>FUTURE WORKS TO BE DONE ON WITH HIGHER RESOLUTION PICTURES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4800444"/>
      </p:ext>
    </p:extLst>
  </p:cSld>
  <p:clrMapOvr>
    <a:masterClrMapping/>
  </p:clrMapOvr>
  <mc:AlternateContent xmlns:mc="http://schemas.openxmlformats.org/markup-compatibility/2006">
    <mc:Choice xmlns:p14="http://schemas.microsoft.com/office/powerpoint/2010/main" Requires="p14">
      <p:transition spd="slow" p14:dur="2000" advTm="39499"/>
    </mc:Choice>
    <mc:Fallback>
      <p:transition spd="slow" advTm="3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a:bodyPr>
          <a:lstStyle/>
          <a:p>
            <a:r>
              <a:rPr lang="en-US" sz="3200" dirty="0"/>
              <a:t>Sangeetha, D., &amp; Deepa, P. FPGA implementation of cost-effective robust Canny edge detection algorithm. </a:t>
            </a:r>
            <a:r>
              <a:rPr lang="en-US" sz="3200" i="1" dirty="0"/>
              <a:t>Journal of Real-Time Image Processing</a:t>
            </a:r>
            <a:r>
              <a:rPr lang="en-US" sz="3200" dirty="0"/>
              <a:t>, 1-14.</a:t>
            </a:r>
          </a:p>
        </p:txBody>
      </p:sp>
    </p:spTree>
    <p:extLst>
      <p:ext uri="{BB962C8B-B14F-4D97-AF65-F5344CB8AC3E}">
        <p14:creationId xmlns:p14="http://schemas.microsoft.com/office/powerpoint/2010/main" val="227658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sz="3200" dirty="0"/>
              <a:t>Canny edge detector</a:t>
            </a:r>
          </a:p>
          <a:p>
            <a:r>
              <a:rPr lang="en-US" sz="3200" dirty="0"/>
              <a:t>Comparison with other methods: Robert Detector, Prewitt Detector, Sobel detector, Laplace of Gaussian detector</a:t>
            </a:r>
          </a:p>
          <a:p>
            <a:pPr marL="0" indent="0">
              <a:buNone/>
            </a:pPr>
            <a:endParaRPr lang="en-US" dirty="0"/>
          </a:p>
          <a:p>
            <a:pPr marL="0" indent="0">
              <a:buNone/>
            </a:pPr>
            <a:endParaRPr lang="en-US" dirty="0"/>
          </a:p>
        </p:txBody>
      </p:sp>
      <p:pic>
        <p:nvPicPr>
          <p:cNvPr id="46" name="Audio 4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96259883"/>
      </p:ext>
    </p:extLst>
  </p:cSld>
  <p:clrMapOvr>
    <a:masterClrMapping/>
  </p:clrMapOvr>
  <mc:AlternateContent xmlns:mc="http://schemas.openxmlformats.org/markup-compatibility/2006">
    <mc:Choice xmlns:p14="http://schemas.microsoft.com/office/powerpoint/2010/main" Requires="p14">
      <p:transition spd="slow" p14:dur="2000" advTm="111441"/>
    </mc:Choice>
    <mc:Fallback>
      <p:transition spd="slow" advTm="111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Strategy</a:t>
            </a:r>
          </a:p>
        </p:txBody>
      </p:sp>
      <p:sp>
        <p:nvSpPr>
          <p:cNvPr id="3" name="Content Placeholder 2"/>
          <p:cNvSpPr>
            <a:spLocks noGrp="1"/>
          </p:cNvSpPr>
          <p:nvPr>
            <p:ph idx="1"/>
          </p:nvPr>
        </p:nvSpPr>
        <p:spPr/>
        <p:txBody>
          <a:bodyPr>
            <a:noAutofit/>
          </a:bodyPr>
          <a:lstStyle/>
          <a:p>
            <a:r>
              <a:rPr lang="en-US" sz="3200" dirty="0"/>
              <a:t>Computation of gradient magnitude and orientation using approximate method.</a:t>
            </a:r>
          </a:p>
          <a:p>
            <a:r>
              <a:rPr lang="en-US" sz="3200" dirty="0"/>
              <a:t>Block classification techniques.</a:t>
            </a:r>
          </a:p>
          <a:p>
            <a:r>
              <a:rPr lang="en-US" sz="3200" dirty="0"/>
              <a:t>Adaptive threshold calculation of each block.</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98649259"/>
      </p:ext>
    </p:extLst>
  </p:cSld>
  <p:clrMapOvr>
    <a:masterClrMapping/>
  </p:clrMapOvr>
  <mc:AlternateContent xmlns:mc="http://schemas.openxmlformats.org/markup-compatibility/2006">
    <mc:Choice xmlns:p14="http://schemas.microsoft.com/office/powerpoint/2010/main" Requires="p14">
      <p:transition spd="slow" p14:dur="2000" advTm="27515"/>
    </mc:Choice>
    <mc:Fallback>
      <p:transition spd="slow" advTm="27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43791" y="481816"/>
            <a:ext cx="4738208" cy="1732878"/>
          </a:xfrm>
          <a:prstGeom prst="roundRect">
            <a:avLst>
              <a:gd name="adj" fmla="val 5301"/>
            </a:avLst>
          </a:prstGeom>
          <a:ln w="82550" cap="sq">
            <a:noFill/>
            <a:miter lim="800000"/>
          </a:ln>
          <a:effectLst/>
          <a:scene3d>
            <a:camera prst="orthographicFront"/>
            <a:lightRig rig="threePt" dir="t">
              <a:rot lat="0" lon="0" rev="2700000"/>
            </a:lightRig>
          </a:scene3d>
          <a:sp3d contourW="6350">
            <a:bevelT h="38100"/>
            <a:contourClr>
              <a:srgbClr val="C0C0C0"/>
            </a:contourClr>
          </a:sp3d>
        </p:spPr>
      </p:pic>
      <p:sp>
        <p:nvSpPr>
          <p:cNvPr id="2" name="Title 1"/>
          <p:cNvSpPr>
            <a:spLocks noGrp="1"/>
          </p:cNvSpPr>
          <p:nvPr>
            <p:ph type="title"/>
          </p:nvPr>
        </p:nvSpPr>
        <p:spPr>
          <a:xfrm>
            <a:off x="5282520" y="618517"/>
            <a:ext cx="5855416" cy="1596177"/>
          </a:xfrm>
        </p:spPr>
        <p:txBody>
          <a:bodyPr>
            <a:normAutofit/>
          </a:bodyPr>
          <a:lstStyle/>
          <a:p>
            <a:r>
              <a:rPr lang="en-US" dirty="0"/>
              <a:t> </a:t>
            </a:r>
          </a:p>
        </p:txBody>
      </p:sp>
      <p:pic>
        <p:nvPicPr>
          <p:cNvPr id="4" name="Picture 3"/>
          <p:cNvPicPr>
            <a:picLocks noChangeAspect="1"/>
          </p:cNvPicPr>
          <p:nvPr/>
        </p:nvPicPr>
        <p:blipFill>
          <a:blip r:embed="rId6"/>
          <a:stretch>
            <a:fillRect/>
          </a:stretch>
        </p:blipFill>
        <p:spPr>
          <a:xfrm>
            <a:off x="1254331" y="2722346"/>
            <a:ext cx="4486275" cy="1290959"/>
          </a:xfrm>
          <a:prstGeom prst="rect">
            <a:avLst/>
          </a:prstGeom>
        </p:spPr>
      </p:pic>
      <p:pic>
        <p:nvPicPr>
          <p:cNvPr id="6" name="Picture 5"/>
          <p:cNvPicPr>
            <a:picLocks noChangeAspect="1"/>
          </p:cNvPicPr>
          <p:nvPr/>
        </p:nvPicPr>
        <p:blipFill>
          <a:blip r:embed="rId7"/>
          <a:stretch>
            <a:fillRect/>
          </a:stretch>
        </p:blipFill>
        <p:spPr>
          <a:xfrm>
            <a:off x="764327" y="4023531"/>
            <a:ext cx="6158929" cy="2711565"/>
          </a:xfrm>
          <a:prstGeom prst="rect">
            <a:avLst/>
          </a:prstGeom>
        </p:spPr>
      </p:pic>
      <p:pic>
        <p:nvPicPr>
          <p:cNvPr id="3" name="Picture 2"/>
          <p:cNvPicPr>
            <a:picLocks noChangeAspect="1"/>
          </p:cNvPicPr>
          <p:nvPr/>
        </p:nvPicPr>
        <p:blipFill>
          <a:blip r:embed="rId8"/>
          <a:stretch>
            <a:fillRect/>
          </a:stretch>
        </p:blipFill>
        <p:spPr>
          <a:xfrm>
            <a:off x="8663198" y="2425657"/>
            <a:ext cx="1743075" cy="333375"/>
          </a:xfrm>
          <a:prstGeom prst="rect">
            <a:avLst/>
          </a:prstGeom>
        </p:spPr>
      </p:pic>
      <p:pic>
        <p:nvPicPr>
          <p:cNvPr id="8" name="Picture 7"/>
          <p:cNvPicPr>
            <a:picLocks noChangeAspect="1"/>
          </p:cNvPicPr>
          <p:nvPr/>
        </p:nvPicPr>
        <p:blipFill>
          <a:blip r:embed="rId9"/>
          <a:stretch>
            <a:fillRect/>
          </a:stretch>
        </p:blipFill>
        <p:spPr>
          <a:xfrm>
            <a:off x="8210228" y="2722346"/>
            <a:ext cx="2800350" cy="914400"/>
          </a:xfrm>
          <a:prstGeom prst="rect">
            <a:avLst/>
          </a:prstGeom>
        </p:spPr>
      </p:pic>
      <p:pic>
        <p:nvPicPr>
          <p:cNvPr id="9" name="Picture 8"/>
          <p:cNvPicPr>
            <a:picLocks noChangeAspect="1"/>
          </p:cNvPicPr>
          <p:nvPr/>
        </p:nvPicPr>
        <p:blipFill>
          <a:blip r:embed="rId10"/>
          <a:stretch>
            <a:fillRect/>
          </a:stretch>
        </p:blipFill>
        <p:spPr>
          <a:xfrm>
            <a:off x="7285393" y="3636746"/>
            <a:ext cx="4650020" cy="2044102"/>
          </a:xfrm>
          <a:prstGeom prst="rect">
            <a:avLst/>
          </a:prstGeom>
        </p:spPr>
      </p:pic>
      <p:pic>
        <p:nvPicPr>
          <p:cNvPr id="55" name="Audio 5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9576872"/>
      </p:ext>
    </p:extLst>
  </p:cSld>
  <p:clrMapOvr>
    <a:masterClrMapping/>
  </p:clrMapOvr>
  <mc:AlternateContent xmlns:mc="http://schemas.openxmlformats.org/markup-compatibility/2006">
    <mc:Choice xmlns:p14="http://schemas.microsoft.com/office/powerpoint/2010/main" Requires="p14">
      <p:transition spd="slow" p14:dur="2000" advTm="132491"/>
    </mc:Choice>
    <mc:Fallback>
      <p:transition spd="slow" advTm="132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0" title="right scallop background shape"/>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2" name="Rectangle 21" title="left edge borde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3"/>
          <p:cNvPicPr>
            <a:picLocks noChangeAspect="1"/>
          </p:cNvPicPr>
          <p:nvPr/>
        </p:nvPicPr>
        <p:blipFill>
          <a:blip r:embed="rId5"/>
          <a:stretch>
            <a:fillRect/>
          </a:stretch>
        </p:blipFill>
        <p:spPr>
          <a:xfrm>
            <a:off x="8051436" y="3429000"/>
            <a:ext cx="3644375" cy="2944367"/>
          </a:xfrm>
          <a:prstGeom prst="rect">
            <a:avLst/>
          </a:prstGeom>
        </p:spPr>
      </p:pic>
      <p:pic>
        <p:nvPicPr>
          <p:cNvPr id="15" name="Content Placeholder 3"/>
          <p:cNvPicPr>
            <a:picLocks noChangeAspect="1"/>
          </p:cNvPicPr>
          <p:nvPr/>
        </p:nvPicPr>
        <p:blipFill>
          <a:blip r:embed="rId6"/>
          <a:stretch>
            <a:fillRect/>
          </a:stretch>
        </p:blipFill>
        <p:spPr>
          <a:xfrm>
            <a:off x="8039879" y="1118365"/>
            <a:ext cx="3667489" cy="2149907"/>
          </a:xfrm>
          <a:prstGeom prst="rect">
            <a:avLst/>
          </a:prstGeom>
        </p:spPr>
      </p:pic>
      <p:sp>
        <p:nvSpPr>
          <p:cNvPr id="2" name="Title 1"/>
          <p:cNvSpPr>
            <a:spLocks noGrp="1"/>
          </p:cNvSpPr>
          <p:nvPr>
            <p:ph type="title"/>
          </p:nvPr>
        </p:nvSpPr>
        <p:spPr>
          <a:xfrm>
            <a:off x="754144" y="484631"/>
            <a:ext cx="6340519" cy="1638469"/>
          </a:xfrm>
        </p:spPr>
        <p:txBody>
          <a:bodyPr>
            <a:normAutofit/>
          </a:bodyPr>
          <a:lstStyle/>
          <a:p>
            <a:r>
              <a:rPr lang="en-US"/>
              <a:t>Block Classification</a:t>
            </a:r>
          </a:p>
        </p:txBody>
      </p:sp>
      <p:sp>
        <p:nvSpPr>
          <p:cNvPr id="17" name="Content Placeholder 16"/>
          <p:cNvSpPr>
            <a:spLocks noGrp="1"/>
          </p:cNvSpPr>
          <p:nvPr>
            <p:ph idx="1"/>
          </p:nvPr>
        </p:nvSpPr>
        <p:spPr>
          <a:xfrm>
            <a:off x="765051" y="2443140"/>
            <a:ext cx="6306309" cy="3930227"/>
          </a:xfrm>
        </p:spPr>
        <p:txBody>
          <a:bodyPr>
            <a:normAutofit/>
          </a:bodyPr>
          <a:lstStyle/>
          <a:p>
            <a:r>
              <a:rPr lang="en-US" sz="3200" dirty="0">
                <a:solidFill>
                  <a:srgbClr val="000000"/>
                </a:solidFill>
              </a:rPr>
              <a:t>Use local statistics to Label</a:t>
            </a:r>
          </a:p>
          <a:p>
            <a:pPr lvl="1"/>
            <a:r>
              <a:rPr lang="en-US" sz="3200" dirty="0">
                <a:solidFill>
                  <a:srgbClr val="000000"/>
                </a:solidFill>
              </a:rPr>
              <a:t>Edge</a:t>
            </a:r>
          </a:p>
          <a:p>
            <a:pPr lvl="1"/>
            <a:r>
              <a:rPr lang="en-US" sz="3200" dirty="0">
                <a:solidFill>
                  <a:srgbClr val="000000"/>
                </a:solidFill>
              </a:rPr>
              <a:t>Medium edge</a:t>
            </a:r>
          </a:p>
          <a:p>
            <a:pPr lvl="1"/>
            <a:r>
              <a:rPr lang="en-US" sz="3200" dirty="0">
                <a:solidFill>
                  <a:srgbClr val="000000"/>
                </a:solidFill>
              </a:rPr>
              <a:t>Strong edge</a:t>
            </a:r>
          </a:p>
          <a:p>
            <a:pPr lvl="1"/>
            <a:r>
              <a:rPr lang="en-US" sz="3200" dirty="0">
                <a:solidFill>
                  <a:srgbClr val="000000"/>
                </a:solidFill>
              </a:rPr>
              <a:t>Texture</a:t>
            </a:r>
          </a:p>
          <a:p>
            <a:pPr lvl="1"/>
            <a:endParaRPr lang="en-US" dirty="0">
              <a:solidFill>
                <a:srgbClr val="000000"/>
              </a:solidFill>
            </a:endParaRPr>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8140667"/>
      </p:ext>
    </p:extLst>
  </p:cSld>
  <p:clrMapOvr>
    <a:masterClrMapping/>
  </p:clrMapOvr>
  <mc:AlternateContent xmlns:mc="http://schemas.openxmlformats.org/markup-compatibility/2006">
    <mc:Choice xmlns:p14="http://schemas.microsoft.com/office/powerpoint/2010/main" Requires="p14">
      <p:transition spd="slow" p14:dur="2000" advTm="41012"/>
    </mc:Choice>
    <mc:Fallback>
      <p:transition spd="slow" advTm="41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7474830" y="3522563"/>
            <a:ext cx="2423470" cy="2716590"/>
          </a:xfrm>
          <a:prstGeom prst="rect">
            <a:avLst/>
          </a:prstGeom>
        </p:spPr>
      </p:pic>
      <p:pic>
        <p:nvPicPr>
          <p:cNvPr id="8" name="Content Placeholder 4"/>
          <p:cNvPicPr>
            <a:picLocks noChangeAspect="1"/>
          </p:cNvPicPr>
          <p:nvPr/>
        </p:nvPicPr>
        <p:blipFill>
          <a:blip r:embed="rId6"/>
          <a:stretch>
            <a:fillRect/>
          </a:stretch>
        </p:blipFill>
        <p:spPr>
          <a:xfrm>
            <a:off x="966478" y="1986216"/>
            <a:ext cx="5176744" cy="2096580"/>
          </a:xfrm>
          <a:prstGeom prst="rect">
            <a:avLst/>
          </a:prstGeom>
        </p:spPr>
      </p:pic>
      <p:sp>
        <p:nvSpPr>
          <p:cNvPr id="2" name="Title 1"/>
          <p:cNvSpPr>
            <a:spLocks noGrp="1"/>
          </p:cNvSpPr>
          <p:nvPr>
            <p:ph type="title"/>
          </p:nvPr>
        </p:nvSpPr>
        <p:spPr>
          <a:xfrm>
            <a:off x="7273336" y="434914"/>
            <a:ext cx="4357499" cy="1320855"/>
          </a:xfrm>
        </p:spPr>
        <p:txBody>
          <a:bodyPr>
            <a:normAutofit/>
          </a:bodyPr>
          <a:lstStyle/>
          <a:p>
            <a:pPr>
              <a:lnSpc>
                <a:spcPct val="70000"/>
              </a:lnSpc>
            </a:pPr>
            <a:r>
              <a:rPr lang="en-US" sz="3700" dirty="0"/>
              <a:t>Adaptive Threshold computation</a:t>
            </a:r>
          </a:p>
        </p:txBody>
      </p:sp>
      <p:sp>
        <p:nvSpPr>
          <p:cNvPr id="10" name="Content Placeholder 9"/>
          <p:cNvSpPr>
            <a:spLocks noGrp="1"/>
          </p:cNvSpPr>
          <p:nvPr>
            <p:ph idx="1"/>
          </p:nvPr>
        </p:nvSpPr>
        <p:spPr>
          <a:xfrm>
            <a:off x="1251678" y="2286001"/>
            <a:ext cx="4363595" cy="3593591"/>
          </a:xfrm>
        </p:spPr>
        <p:txBody>
          <a:bodyPr>
            <a:normAutofit/>
          </a:bodyPr>
          <a:lstStyle/>
          <a:p>
            <a:endParaRPr lang="en-US" dirty="0"/>
          </a:p>
          <a:p>
            <a:endParaRPr lang="en-US" dirty="0"/>
          </a:p>
          <a:p>
            <a:endParaRPr lang="en-US" dirty="0"/>
          </a:p>
          <a:p>
            <a:endParaRPr lang="en-US" dirty="0"/>
          </a:p>
        </p:txBody>
      </p:sp>
      <p:pic>
        <p:nvPicPr>
          <p:cNvPr id="5" name="Picture 4"/>
          <p:cNvPicPr>
            <a:picLocks noChangeAspect="1"/>
          </p:cNvPicPr>
          <p:nvPr/>
        </p:nvPicPr>
        <p:blipFill>
          <a:blip r:embed="rId7"/>
          <a:stretch>
            <a:fillRect/>
          </a:stretch>
        </p:blipFill>
        <p:spPr>
          <a:xfrm>
            <a:off x="6671170" y="1874834"/>
            <a:ext cx="4807509" cy="1402190"/>
          </a:xfrm>
          <a:prstGeom prst="rect">
            <a:avLst/>
          </a:prstGeom>
        </p:spPr>
      </p:pic>
      <p:sp>
        <p:nvSpPr>
          <p:cNvPr id="17" name="TextBox 16"/>
          <p:cNvSpPr txBox="1"/>
          <p:nvPr/>
        </p:nvSpPr>
        <p:spPr>
          <a:xfrm>
            <a:off x="1750741" y="925551"/>
            <a:ext cx="2777876" cy="369332"/>
          </a:xfrm>
          <a:prstGeom prst="rect">
            <a:avLst/>
          </a:prstGeom>
          <a:noFill/>
        </p:spPr>
        <p:txBody>
          <a:bodyPr wrap="none" rtlCol="0">
            <a:spAutoFit/>
          </a:bodyPr>
          <a:lstStyle/>
          <a:p>
            <a:r>
              <a:rPr lang="en-US" dirty="0"/>
              <a:t>Non-Maximum Suppression</a:t>
            </a:r>
          </a:p>
        </p:txBody>
      </p:sp>
      <p:pic>
        <p:nvPicPr>
          <p:cNvPr id="34" name="Audio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34484815"/>
      </p:ext>
    </p:extLst>
  </p:cSld>
  <p:clrMapOvr>
    <a:masterClrMapping/>
  </p:clrMapOvr>
  <mc:AlternateContent xmlns:mc="http://schemas.openxmlformats.org/markup-compatibility/2006">
    <mc:Choice xmlns:p14="http://schemas.microsoft.com/office/powerpoint/2010/main" Requires="p14">
      <p:transition spd="slow" p14:dur="2000" advTm="200356"/>
    </mc:Choice>
    <mc:Fallback>
      <p:transition spd="slow" advTm="200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4"/>
          <a:stretch>
            <a:fillRect/>
          </a:stretch>
        </p:blipFill>
        <p:spPr>
          <a:xfrm>
            <a:off x="6374753" y="144965"/>
            <a:ext cx="4843374" cy="2653991"/>
          </a:xfrm>
          <a:prstGeom prst="rect">
            <a:avLst/>
          </a:prstGeom>
        </p:spPr>
      </p:pic>
      <p:sp>
        <p:nvSpPr>
          <p:cNvPr id="2" name="Title 1"/>
          <p:cNvSpPr>
            <a:spLocks noGrp="1"/>
          </p:cNvSpPr>
          <p:nvPr>
            <p:ph type="title"/>
          </p:nvPr>
        </p:nvSpPr>
        <p:spPr>
          <a:xfrm>
            <a:off x="1251677" y="645105"/>
            <a:ext cx="4357499" cy="1320855"/>
          </a:xfrm>
        </p:spPr>
        <p:txBody>
          <a:bodyPr>
            <a:normAutofit fontScale="90000"/>
          </a:bodyPr>
          <a:lstStyle/>
          <a:p>
            <a:r>
              <a:rPr lang="en-US" sz="4400" dirty="0"/>
              <a:t>Pipelining Architecture of Computation </a:t>
            </a:r>
          </a:p>
        </p:txBody>
      </p:sp>
      <p:sp>
        <p:nvSpPr>
          <p:cNvPr id="9" name="Content Placeholder 8"/>
          <p:cNvSpPr>
            <a:spLocks noGrp="1"/>
          </p:cNvSpPr>
          <p:nvPr>
            <p:ph idx="1"/>
          </p:nvPr>
        </p:nvSpPr>
        <p:spPr>
          <a:xfrm>
            <a:off x="1251677" y="2375648"/>
            <a:ext cx="4363595" cy="3593591"/>
          </a:xfrm>
        </p:spPr>
        <p:txBody>
          <a:bodyPr>
            <a:normAutofit fontScale="47500" lnSpcReduction="20000"/>
          </a:bodyPr>
          <a:lstStyle/>
          <a:p>
            <a:r>
              <a:rPr lang="en-US" sz="3800" dirty="0"/>
              <a:t>VERTICAL AND HORIZONTAL (STAGE 1)</a:t>
            </a:r>
          </a:p>
          <a:p>
            <a:r>
              <a:rPr lang="en-US" sz="3800" dirty="0"/>
              <a:t>GRADIENT MAGNITUDE AND ORIENTATION(STAGE 1)</a:t>
            </a:r>
          </a:p>
          <a:p>
            <a:r>
              <a:rPr lang="en-US" sz="3800" dirty="0"/>
              <a:t>NO MAXIMUM SUPPRESION (STAGE 1)</a:t>
            </a:r>
          </a:p>
          <a:p>
            <a:r>
              <a:rPr lang="en-US" sz="3800" dirty="0"/>
              <a:t>PIXEL CLASSIFICATION(STAGE 1)</a:t>
            </a:r>
          </a:p>
          <a:p>
            <a:r>
              <a:rPr lang="en-US" sz="3800" dirty="0"/>
              <a:t>BLOCK CLASSIFICATON(STAGE 2)</a:t>
            </a:r>
          </a:p>
          <a:p>
            <a:r>
              <a:rPr lang="en-US" sz="3800" dirty="0"/>
              <a:t>HIGH AND LOW CALCULATION(STAGE 3)</a:t>
            </a:r>
          </a:p>
          <a:p>
            <a:r>
              <a:rPr lang="en-US" sz="3800" dirty="0"/>
              <a:t>HYSTERESIS THRESHOLDING(STAGE 4)</a:t>
            </a:r>
          </a:p>
          <a:p>
            <a:endParaRPr lang="en-US" dirty="0"/>
          </a:p>
        </p:txBody>
      </p:sp>
      <p:pic>
        <p:nvPicPr>
          <p:cNvPr id="3" name="Picture 2"/>
          <p:cNvPicPr>
            <a:picLocks noChangeAspect="1"/>
          </p:cNvPicPr>
          <p:nvPr/>
        </p:nvPicPr>
        <p:blipFill>
          <a:blip r:embed="rId5"/>
          <a:stretch>
            <a:fillRect/>
          </a:stretch>
        </p:blipFill>
        <p:spPr>
          <a:xfrm>
            <a:off x="5609176" y="2899317"/>
            <a:ext cx="6389536" cy="356235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84736821"/>
      </p:ext>
    </p:extLst>
  </p:cSld>
  <p:clrMapOvr>
    <a:masterClrMapping/>
  </p:clrMapOvr>
  <mc:AlternateContent xmlns:mc="http://schemas.openxmlformats.org/markup-compatibility/2006">
    <mc:Choice xmlns:p14="http://schemas.microsoft.com/office/powerpoint/2010/main" Requires="p14">
      <p:transition spd="slow" p14:dur="2000" advTm="75810"/>
    </mc:Choice>
    <mc:Fallback>
      <p:transition spd="slow" advTm="7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4"/>
          <a:srcRect l="8178" r="2" b="2"/>
          <a:stretch/>
        </p:blipFill>
        <p:spPr>
          <a:xfrm>
            <a:off x="1263296" y="2148850"/>
            <a:ext cx="4881472" cy="3428990"/>
          </a:xfrm>
          <a:prstGeom prst="rect">
            <a:avLst/>
          </a:prstGeom>
        </p:spPr>
      </p:pic>
      <p:pic>
        <p:nvPicPr>
          <p:cNvPr id="5" name="Picture 4"/>
          <p:cNvPicPr>
            <a:picLocks noChangeAspect="1"/>
          </p:cNvPicPr>
          <p:nvPr/>
        </p:nvPicPr>
        <p:blipFill rotWithShape="1">
          <a:blip r:embed="rId5"/>
          <a:srcRect l="9088"/>
          <a:stretch/>
        </p:blipFill>
        <p:spPr>
          <a:xfrm>
            <a:off x="6272784" y="2148840"/>
            <a:ext cx="4626864" cy="3429000"/>
          </a:xfrm>
          <a:prstGeom prst="rect">
            <a:avLst/>
          </a:prstGeom>
        </p:spPr>
      </p:pic>
      <p:sp>
        <p:nvSpPr>
          <p:cNvPr id="12" name="Freeform 6" title="Left scallop edge"/>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3" name="Rectangle 12" title="right edge borde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95727" y="382385"/>
            <a:ext cx="6335338" cy="1492132"/>
          </a:xfrm>
        </p:spPr>
        <p:txBody>
          <a:bodyPr>
            <a:normAutofit/>
          </a:bodyPr>
          <a:lstStyle/>
          <a:p>
            <a:r>
              <a:rPr lang="en-US" dirty="0"/>
              <a:t>Result and Discussion</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77883671"/>
      </p:ext>
    </p:extLst>
  </p:cSld>
  <p:clrMapOvr>
    <a:masterClrMapping/>
  </p:clrMapOvr>
  <mc:AlternateContent xmlns:mc="http://schemas.openxmlformats.org/markup-compatibility/2006">
    <mc:Choice xmlns:p14="http://schemas.microsoft.com/office/powerpoint/2010/main" Requires="p14">
      <p:transition spd="slow" p14:dur="2000" advTm="56446"/>
    </mc:Choice>
    <mc:Fallback>
      <p:transition spd="slow" advTm="56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098193" y="3522563"/>
            <a:ext cx="5176744" cy="2539940"/>
          </a:xfrm>
          <a:prstGeom prst="rect">
            <a:avLst/>
          </a:prstGeom>
        </p:spPr>
      </p:pic>
      <p:pic>
        <p:nvPicPr>
          <p:cNvPr id="6" name="Content Placeholder 3"/>
          <p:cNvPicPr>
            <a:picLocks noChangeAspect="1"/>
          </p:cNvPicPr>
          <p:nvPr/>
        </p:nvPicPr>
        <p:blipFill>
          <a:blip r:embed="rId5"/>
          <a:stretch>
            <a:fillRect/>
          </a:stretch>
        </p:blipFill>
        <p:spPr>
          <a:xfrm>
            <a:off x="6098193" y="2196927"/>
            <a:ext cx="5176744" cy="1164767"/>
          </a:xfrm>
          <a:prstGeom prst="rect">
            <a:avLst/>
          </a:prstGeom>
        </p:spPr>
      </p:pic>
      <p:sp>
        <p:nvSpPr>
          <p:cNvPr id="2" name="Title 1"/>
          <p:cNvSpPr>
            <a:spLocks noGrp="1"/>
          </p:cNvSpPr>
          <p:nvPr>
            <p:ph type="title"/>
          </p:nvPr>
        </p:nvSpPr>
        <p:spPr>
          <a:xfrm>
            <a:off x="1251677" y="645105"/>
            <a:ext cx="4357499" cy="1320855"/>
          </a:xfrm>
        </p:spPr>
        <p:txBody>
          <a:bodyPr>
            <a:normAutofit/>
          </a:bodyPr>
          <a:lstStyle/>
          <a:p>
            <a:r>
              <a:rPr lang="en-US" sz="4400"/>
              <a:t>RESULT AND DISCUSSION</a:t>
            </a:r>
          </a:p>
        </p:txBody>
      </p:sp>
      <p:sp>
        <p:nvSpPr>
          <p:cNvPr id="8" name="Content Placeholder 7"/>
          <p:cNvSpPr>
            <a:spLocks noGrp="1"/>
          </p:cNvSpPr>
          <p:nvPr>
            <p:ph idx="1"/>
          </p:nvPr>
        </p:nvSpPr>
        <p:spPr>
          <a:xfrm>
            <a:off x="1251678" y="2286001"/>
            <a:ext cx="4363595" cy="3593591"/>
          </a:xfrm>
        </p:spPr>
        <p:txBody>
          <a:bodyPr>
            <a:normAutofit/>
          </a:bodyPr>
          <a:lstStyle/>
          <a:p>
            <a:r>
              <a:rPr lang="en-US" sz="3200" dirty="0"/>
              <a:t>ILLUMINATION CHANGES</a:t>
            </a:r>
          </a:p>
          <a:p>
            <a:r>
              <a:rPr lang="en-US" sz="3200" dirty="0"/>
              <a:t>NOISY IMAGE</a:t>
            </a:r>
          </a:p>
          <a:p>
            <a:r>
              <a:rPr lang="en-US" sz="3200" dirty="0"/>
              <a:t>CONFORMANCE TEST</a:t>
            </a:r>
          </a:p>
          <a:p>
            <a:endParaRPr lang="en-US"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7835752"/>
      </p:ext>
    </p:extLst>
  </p:cSld>
  <p:clrMapOvr>
    <a:masterClrMapping/>
  </p:clrMapOvr>
  <mc:AlternateContent xmlns:mc="http://schemas.openxmlformats.org/markup-compatibility/2006">
    <mc:Choice xmlns:p14="http://schemas.microsoft.com/office/powerpoint/2010/main" Requires="p14">
      <p:transition spd="slow" p14:dur="2000" advTm="99952"/>
    </mc:Choice>
    <mc:Fallback>
      <p:transition spd="slow" advTm="9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1136</TotalTime>
  <Words>424</Words>
  <Application>Microsoft Office PowerPoint</Application>
  <PresentationFormat>Widescreen</PresentationFormat>
  <Paragraphs>91</Paragraphs>
  <Slides>12</Slides>
  <Notes>6</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Impact</vt:lpstr>
      <vt:lpstr>Badge</vt:lpstr>
      <vt:lpstr>FPGA implementation of cost-effective robust Canny edge detection algorithm</vt:lpstr>
      <vt:lpstr>Introduction</vt:lpstr>
      <vt:lpstr>Design Strategy</vt:lpstr>
      <vt:lpstr> </vt:lpstr>
      <vt:lpstr>Block Classification</vt:lpstr>
      <vt:lpstr>Adaptive Threshold computation</vt:lpstr>
      <vt:lpstr>Pipelining Architecture of Computation </vt:lpstr>
      <vt:lpstr>Result and Discussion</vt:lpstr>
      <vt:lpstr>RESULT AND DISCUSSION</vt:lpstr>
      <vt:lpstr>PowerPoint Presentation</vt:lpstr>
      <vt:lpstr>CONCLUSION and future works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FPGA implementation of cost-effective robust Canny edge detection algorithm</dc:title>
  <dc:creator>Teffera, Fana H</dc:creator>
  <cp:lastModifiedBy>Teffera, Fana H</cp:lastModifiedBy>
  <cp:revision>42</cp:revision>
  <dcterms:created xsi:type="dcterms:W3CDTF">2016-11-14T09:35:20Z</dcterms:created>
  <dcterms:modified xsi:type="dcterms:W3CDTF">2016-11-17T17:09:54Z</dcterms:modified>
</cp:coreProperties>
</file>